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Shape 2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Shape 2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They work with legacy system, cloud, and web-based application, are fully compatible with SAP, Citrix, and Java app. 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Can read and write any documents. 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13" name="Shape 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Shape 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92" name="Shape 9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Shape 9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 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Shape 100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Shape 101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02" name="Shape 10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Shape 10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Shape 10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Shape 10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Shape 10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08" name="Shape 108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 1 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Shape 110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Shape 111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2" name="Shape 1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Shape 1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Shape 11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Shape 117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8" name="Shape 1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21" name="Shape 1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Shape 12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Shape 1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5" name="Shape 1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Shape 126"/>
          <p:cNvSpPr txBox="1"/>
          <p:nvPr>
            <p:ph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8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Shape 1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Shape 1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slide 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Shape 19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600"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  <p:grpSp>
        <p:nvGrpSpPr>
          <p:cNvPr id="21" name="Shape 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Shape 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Shape 24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5" name="Shape 25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Shape 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Shape 34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Shape 35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36" name="Shape 36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Shape 37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Shape 38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Shape 40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rIns="91425" wrap="square" tIns="91425">
                <a:noAutofit/>
              </a:bodyPr>
              <a:lstStyle/>
              <a:p>
                <a:pPr lvl="0">
                  <a:spcBef>
                    <a:spcPts val="0"/>
                  </a:spcBef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Shape 41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Shape 42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Shape 4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Shape 4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1" name="Shape 5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Shape 5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Shape 5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9" name="Shape 5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Shape 6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Shape 62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68" name="Shape 6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Shape 6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0" name="Shape 7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Shape 71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only 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8" name="Shape 7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Shape 7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Shape 8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buClr>
                <a:schemeClr val="dk2"/>
              </a:buClr>
              <a:buSzPct val="100000"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Shape 82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83" name="Shape 8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Shape 8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Shape 8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Shape 8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buSzPct val="1000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1000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#slide=id.g1d9c67055b_0_167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Shape 135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omponent Detail" id="136" name="Shape 136"/>
          <p:cNvPicPr preferRelativeResize="0"/>
          <p:nvPr/>
        </p:nvPicPr>
        <p:blipFill rotWithShape="1">
          <a:blip r:embed="rId4">
            <a:alphaModFix/>
          </a:blip>
          <a:srcRect b="20500" l="0" r="0" t="3655"/>
          <a:stretch/>
        </p:blipFill>
        <p:spPr>
          <a:xfrm>
            <a:off x="5181200" y="1645500"/>
            <a:ext cx="3471224" cy="197460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37" name="Shape 137"/>
          <p:cNvPicPr preferRelativeResize="0"/>
          <p:nvPr/>
        </p:nvPicPr>
        <p:blipFill rotWithShape="1">
          <a:blip r:embed="rId5">
            <a:alphaModFix/>
          </a:blip>
          <a:srcRect b="0" l="0" r="19980" t="0"/>
          <a:stretch/>
        </p:blipFill>
        <p:spPr>
          <a:xfrm>
            <a:off x="8220926" y="2149750"/>
            <a:ext cx="923075" cy="2265601"/>
          </a:xfrm>
          <a:prstGeom prst="rect">
            <a:avLst/>
          </a:prstGeom>
          <a:noFill/>
          <a:ln>
            <a:noFill/>
          </a:ln>
          <a:effectLst>
            <a:reflection blurRad="0" dir="0" dist="0" endA="0" endPos="4000" fadeDir="5400012" kx="0" rotWithShape="0" algn="bl" stA="20000" stPos="0" sy="-100000" ky="0"/>
          </a:effectLst>
        </p:spPr>
      </p:pic>
      <p:sp>
        <p:nvSpPr>
          <p:cNvPr id="138" name="Shape 138"/>
          <p:cNvSpPr txBox="1"/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UIPATH RPA</a:t>
            </a:r>
          </a:p>
        </p:txBody>
      </p:sp>
      <p:sp>
        <p:nvSpPr>
          <p:cNvPr id="139" name="Shape 139"/>
          <p:cNvSpPr txBox="1"/>
          <p:nvPr>
            <p:ph idx="1" type="subTitle"/>
          </p:nvPr>
        </p:nvSpPr>
        <p:spPr>
          <a:xfrm>
            <a:off x="819100" y="2870500"/>
            <a:ext cx="3787800" cy="82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Mobile View" id="140" name="Shape 140"/>
          <p:cNvPicPr preferRelativeResize="0"/>
          <p:nvPr/>
        </p:nvPicPr>
        <p:blipFill rotWithShape="1">
          <a:blip r:embed="rId6">
            <a:alphaModFix/>
          </a:blip>
          <a:srcRect b="16352" l="-384" r="23473" t="0"/>
          <a:stretch/>
        </p:blipFill>
        <p:spPr>
          <a:xfrm>
            <a:off x="8271300" y="2337575"/>
            <a:ext cx="872700" cy="1837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 txBox="1"/>
          <p:nvPr>
            <p:ph type="title"/>
          </p:nvPr>
        </p:nvSpPr>
        <p:spPr>
          <a:xfrm>
            <a:off x="671275" y="57450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Virtual desktop</a:t>
            </a:r>
          </a:p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453175" y="1535550"/>
            <a:ext cx="7972500" cy="39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Can work with  remote desktop, citrix, vnc…</a:t>
            </a:r>
          </a:p>
        </p:txBody>
      </p:sp>
      <p:sp>
        <p:nvSpPr>
          <p:cNvPr id="205" name="Shape 205"/>
          <p:cNvSpPr txBox="1"/>
          <p:nvPr>
            <p:ph idx="1" type="body"/>
          </p:nvPr>
        </p:nvSpPr>
        <p:spPr>
          <a:xfrm>
            <a:off x="466950" y="2012525"/>
            <a:ext cx="7972500" cy="39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By using image recognition, google ocr, microsoft ocr...</a:t>
            </a:r>
          </a:p>
        </p:txBody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466950" y="2489500"/>
            <a:ext cx="7972500" cy="706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Robot can work when the application’s position change because robot is searching for the images and image relatives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type="title"/>
          </p:nvPr>
        </p:nvSpPr>
        <p:spPr>
          <a:xfrm>
            <a:off x="730000" y="1318650"/>
            <a:ext cx="3300900" cy="132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UiPath Orchestrator</a:t>
            </a:r>
          </a:p>
        </p:txBody>
      </p:sp>
      <p:sp>
        <p:nvSpPr>
          <p:cNvPr id="212" name="Shape 212"/>
          <p:cNvSpPr txBox="1"/>
          <p:nvPr>
            <p:ph idx="2" type="body"/>
          </p:nvPr>
        </p:nvSpPr>
        <p:spPr>
          <a:xfrm>
            <a:off x="5158000" y="476450"/>
            <a:ext cx="3374400" cy="3492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Is the browser based server application that you can use to manage robots and processes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Using the server web console you can deploy, start, stop and schedule processes and monitor their execution by the robots.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Facilitates human-robot collaboration and business exception handling using centralized work queues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 txBox="1"/>
          <p:nvPr>
            <p:ph type="title"/>
          </p:nvPr>
        </p:nvSpPr>
        <p:spPr>
          <a:xfrm>
            <a:off x="671275" y="57450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UiPath Orchestrator</a:t>
            </a:r>
          </a:p>
        </p:txBody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362025" y="415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Larger enterprise that uses a number of substantial robots</a:t>
            </a:r>
          </a:p>
        </p:txBody>
      </p:sp>
      <p:pic>
        <p:nvPicPr>
          <p:cNvPr id="219" name="Shape 2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62100"/>
            <a:ext cx="8798094" cy="2744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 txBox="1"/>
          <p:nvPr>
            <p:ph type="title"/>
          </p:nvPr>
        </p:nvSpPr>
        <p:spPr>
          <a:xfrm>
            <a:off x="671275" y="57450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Deploy process</a:t>
            </a:r>
          </a:p>
        </p:txBody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529375" y="1535550"/>
            <a:ext cx="7972500" cy="39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Link the robots with orchestrator (robot key, orchestrator url)</a:t>
            </a:r>
          </a:p>
        </p:txBody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529375" y="2549350"/>
            <a:ext cx="7972500" cy="39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b="1" lang="en" sz="1400"/>
              <a:t>UiPath studio</a:t>
            </a:r>
            <a:r>
              <a:rPr lang="en" sz="1400"/>
              <a:t> publish the new version then </a:t>
            </a:r>
            <a:r>
              <a:rPr b="1" lang="en" sz="1400"/>
              <a:t>UiPath orchestrator</a:t>
            </a:r>
            <a:r>
              <a:rPr lang="en" sz="1400"/>
              <a:t> can deploy it on another machine.</a:t>
            </a:r>
          </a:p>
        </p:txBody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529375" y="2042450"/>
            <a:ext cx="7972500" cy="39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There are multiple version for each of package</a:t>
            </a:r>
          </a:p>
        </p:txBody>
      </p:sp>
      <p:sp>
        <p:nvSpPr>
          <p:cNvPr id="228" name="Shape 228"/>
          <p:cNvSpPr txBox="1"/>
          <p:nvPr>
            <p:ph idx="1" type="body"/>
          </p:nvPr>
        </p:nvSpPr>
        <p:spPr>
          <a:xfrm>
            <a:off x="585750" y="3116325"/>
            <a:ext cx="7972500" cy="39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Schedule to run a process within the time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Questions?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References</a:t>
            </a:r>
          </a:p>
        </p:txBody>
      </p:sp>
      <p:sp>
        <p:nvSpPr>
          <p:cNvPr id="239" name="Shape 23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spcAft>
                <a:spcPts val="1000"/>
              </a:spcAft>
              <a:buNone/>
            </a:pPr>
            <a:r>
              <a:rPr lang="en">
                <a:solidFill>
                  <a:schemeClr val="accent5"/>
                </a:solidFill>
              </a:rPr>
              <a:t>https://academy.uipath.com/lms/index.php?r=player&amp;course_id=1#training&amp;login=1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accent2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Outline</a:t>
            </a:r>
          </a:p>
        </p:txBody>
      </p:sp>
      <p:sp>
        <p:nvSpPr>
          <p:cNvPr id="146" name="Shape 146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600">
                <a:solidFill>
                  <a:srgbClr val="000000"/>
                </a:solidFill>
              </a:rPr>
              <a:t>UiPath Studio</a:t>
            </a:r>
          </a:p>
          <a:p>
            <a:pPr lvl="0">
              <a:spcBef>
                <a:spcPts val="0"/>
              </a:spcBef>
              <a:buNone/>
            </a:pPr>
            <a:r>
              <a:rPr lang="en" sz="1600">
                <a:solidFill>
                  <a:srgbClr val="FFFFFF"/>
                </a:solidFill>
              </a:rPr>
              <a:t>UiPath Robot</a:t>
            </a:r>
          </a:p>
          <a:p>
            <a:pPr lvl="0">
              <a:spcBef>
                <a:spcPts val="0"/>
              </a:spcBef>
              <a:buNone/>
            </a:pPr>
            <a:r>
              <a:rPr lang="en" sz="1600">
                <a:solidFill>
                  <a:srgbClr val="FFFFFF"/>
                </a:solidFill>
              </a:rPr>
              <a:t>UiPath Orchestrator</a:t>
            </a:r>
          </a:p>
          <a:p>
            <a:pPr lvl="0">
              <a:spcBef>
                <a:spcPts val="0"/>
              </a:spcBef>
              <a:buNone/>
            </a:pPr>
            <a:r>
              <a:rPr lang="en" sz="1600" u="sng">
                <a:solidFill>
                  <a:srgbClr val="FFFFFF"/>
                </a:solidFill>
                <a:hlinkClick r:id="rId3"/>
              </a:rPr>
              <a:t>Next Steps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/>
          <p:nvPr>
            <p:ph type="title"/>
          </p:nvPr>
        </p:nvSpPr>
        <p:spPr>
          <a:xfrm>
            <a:off x="730000" y="1318650"/>
            <a:ext cx="3300900" cy="628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UiPath Studio</a:t>
            </a:r>
          </a:p>
        </p:txBody>
      </p:sp>
      <p:sp>
        <p:nvSpPr>
          <p:cNvPr id="152" name="Shape 152"/>
          <p:cNvSpPr txBox="1"/>
          <p:nvPr>
            <p:ph idx="2" type="body"/>
          </p:nvPr>
        </p:nvSpPr>
        <p:spPr>
          <a:xfrm>
            <a:off x="5158000" y="476450"/>
            <a:ext cx="3374400" cy="3492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Is an advance visual process modeling</a:t>
            </a:r>
            <a:r>
              <a:rPr b="1" lang="en" sz="1600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Straightforward drag and drop functionality and a built-in library of predefined activities greatly enhance the user’s experience and speed up the learning curve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671275" y="57450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UiPath Studio</a:t>
            </a:r>
          </a:p>
        </p:txBody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9450" y="1398100"/>
            <a:ext cx="7630523" cy="340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671275" y="57450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Main screen</a:t>
            </a:r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729450" y="2078875"/>
            <a:ext cx="2555700" cy="2261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Blank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Simple process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Agent process improvement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/>
              <a:t>Transactional business process</a:t>
            </a:r>
          </a:p>
        </p:txBody>
      </p:sp>
      <p:pic>
        <p:nvPicPr>
          <p:cNvPr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37550" y="1262100"/>
            <a:ext cx="5554049" cy="3370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671275" y="57450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Panel</a:t>
            </a:r>
          </a:p>
        </p:txBody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462050" y="1748550"/>
            <a:ext cx="5640900" cy="673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Support 300 activities allow interact with desktop application, web browser, ocr engine and so on.</a:t>
            </a:r>
          </a:p>
        </p:txBody>
      </p:sp>
      <p:pic>
        <p:nvPicPr>
          <p:cNvPr id="173" name="Shape 1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3100" y="644900"/>
            <a:ext cx="2209800" cy="4413324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Shape 174"/>
          <p:cNvSpPr txBox="1"/>
          <p:nvPr>
            <p:ph idx="1" type="body"/>
          </p:nvPr>
        </p:nvSpPr>
        <p:spPr>
          <a:xfrm>
            <a:off x="462050" y="3061200"/>
            <a:ext cx="5640900" cy="673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Compatible with outlook, exchange, or any other type of email client(smpt, imap, pop3).</a:t>
            </a:r>
          </a:p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462050" y="2514650"/>
            <a:ext cx="5640900" cy="349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Compatible with excel, pdf, and all Database types</a:t>
            </a:r>
          </a:p>
        </p:txBody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462050" y="3932350"/>
            <a:ext cx="5640900" cy="673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Can automate processes on web platforms as well, with http, soap request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671275" y="57450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Tools</a:t>
            </a:r>
          </a:p>
        </p:txBody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548075" y="2667200"/>
            <a:ext cx="7272300" cy="349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Create a workflow by using recording feature: basic, desktop, web</a:t>
            </a:r>
          </a:p>
        </p:txBody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538250" y="3061200"/>
            <a:ext cx="7558500" cy="673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Support any types of desktop applications: .Net, Java, C++, Delphi, Foxpro, or other types of languages</a:t>
            </a:r>
          </a:p>
        </p:txBody>
      </p:sp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8850" y="1231988"/>
            <a:ext cx="5924550" cy="111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 txBox="1"/>
          <p:nvPr>
            <p:ph idx="1" type="body"/>
          </p:nvPr>
        </p:nvSpPr>
        <p:spPr>
          <a:xfrm>
            <a:off x="538250" y="3779800"/>
            <a:ext cx="7272300" cy="4014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Support input/get data from the application/web, or spread sheet...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type="title"/>
          </p:nvPr>
        </p:nvSpPr>
        <p:spPr>
          <a:xfrm>
            <a:off x="730000" y="1318650"/>
            <a:ext cx="3300900" cy="6285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UiPath Robot</a:t>
            </a:r>
          </a:p>
        </p:txBody>
      </p:sp>
      <p:sp>
        <p:nvSpPr>
          <p:cNvPr id="191" name="Shape 191"/>
          <p:cNvSpPr txBox="1"/>
          <p:nvPr>
            <p:ph idx="2" type="body"/>
          </p:nvPr>
        </p:nvSpPr>
        <p:spPr>
          <a:xfrm>
            <a:off x="5158000" y="476450"/>
            <a:ext cx="3374400" cy="34923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Clerical robots programmed to execute processes modeled with UiPath Studio and orchestrated by the UiPath Server.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1A9988"/>
                </a:solidFill>
              </a:rPr>
              <a:t>T</a:t>
            </a:r>
            <a:r>
              <a:rPr b="1" lang="en" sz="1600">
                <a:solidFill>
                  <a:srgbClr val="1A9988"/>
                </a:solidFill>
              </a:rPr>
              <a:t>hey can run unattended in a vm or a data center (Backoffice robot) or share the same desktop with human agent(front office robot)</a:t>
            </a:r>
          </a:p>
          <a:p>
            <a:pPr lvl="0" rtl="0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b="1" sz="1600">
              <a:solidFill>
                <a:srgbClr val="1A9988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 txBox="1"/>
          <p:nvPr>
            <p:ph type="title"/>
          </p:nvPr>
        </p:nvSpPr>
        <p:spPr>
          <a:xfrm>
            <a:off x="671275" y="574500"/>
            <a:ext cx="7688700" cy="535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UiPath Robot</a:t>
            </a:r>
          </a:p>
        </p:txBody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387350" y="3845125"/>
            <a:ext cx="7972500" cy="399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400"/>
              <a:t>Can work with multiple applications simultaneously</a:t>
            </a:r>
          </a:p>
        </p:txBody>
      </p:sp>
      <p:pic>
        <p:nvPicPr>
          <p:cNvPr id="198" name="Shape 1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225" y="1109700"/>
            <a:ext cx="8231350" cy="237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